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57" r:id="rId3"/>
    <p:sldId id="360" r:id="rId4"/>
    <p:sldId id="303" r:id="rId5"/>
    <p:sldId id="271" r:id="rId6"/>
    <p:sldId id="261" r:id="rId7"/>
    <p:sldId id="312" r:id="rId8"/>
    <p:sldId id="367" r:id="rId9"/>
    <p:sldId id="366" r:id="rId10"/>
    <p:sldId id="364" r:id="rId11"/>
    <p:sldId id="365" r:id="rId12"/>
    <p:sldId id="333" r:id="rId13"/>
    <p:sldId id="363" r:id="rId14"/>
    <p:sldId id="362" r:id="rId15"/>
    <p:sldId id="361" r:id="rId16"/>
    <p:sldId id="266" r:id="rId17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42C5C1-B78D-478E-AC12-07A3B87DF453}" v="4" dt="2018-10-18T21:21:29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63" autoAdjust="0"/>
  </p:normalViewPr>
  <p:slideViewPr>
    <p:cSldViewPr snapToGrid="0">
      <p:cViewPr>
        <p:scale>
          <a:sx n="89" d="100"/>
          <a:sy n="89" d="100"/>
        </p:scale>
        <p:origin x="1310" y="72"/>
      </p:cViewPr>
      <p:guideLst/>
    </p:cSldViewPr>
  </p:slideViewPr>
  <p:outlineViewPr>
    <p:cViewPr>
      <p:scale>
        <a:sx n="33" d="100"/>
        <a:sy n="33" d="100"/>
      </p:scale>
      <p:origin x="0" y="-15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85523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870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95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6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87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en-US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224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41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4928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 descr="m46m47_hetlage_f.jpg"/>
          <p:cNvPicPr preferRelativeResize="0"/>
          <p:nvPr/>
        </p:nvPicPr>
        <p:blipFill rotWithShape="1">
          <a:blip r:embed="rId2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FFFF00"/>
              </a:buClr>
              <a:buFont typeface="Times New Roman"/>
              <a:buNone/>
              <a:defRPr sz="48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88900" algn="l" rtl="0">
              <a:spcBef>
                <a:spcPts val="800"/>
              </a:spcBef>
              <a:buClr>
                <a:srgbClr val="FFFF00"/>
              </a:buClr>
              <a:buSzPct val="100000"/>
              <a:buFont typeface="Arial"/>
              <a:buChar char="•"/>
              <a:defRPr sz="40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57150" algn="l" rtl="0">
              <a:spcBef>
                <a:spcPts val="720"/>
              </a:spcBef>
              <a:buClr>
                <a:srgbClr val="FFFF00"/>
              </a:buClr>
              <a:buSzPct val="100000"/>
              <a:buFont typeface="Arial"/>
              <a:buChar char="–"/>
              <a:defRPr sz="36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marR="0" lvl="2" indent="-25400" algn="l" rtl="0">
              <a:spcBef>
                <a:spcPts val="640"/>
              </a:spcBef>
              <a:buClr>
                <a:srgbClr val="FFFF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marR="0" lvl="3" indent="-50800" algn="l" rtl="0">
              <a:spcBef>
                <a:spcPts val="560"/>
              </a:spcBef>
              <a:buClr>
                <a:srgbClr val="FFFF00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marR="0" lvl="4" indent="-76200" algn="l" rtl="0">
              <a:spcBef>
                <a:spcPts val="480"/>
              </a:spcBef>
              <a:buClr>
                <a:srgbClr val="FFFF00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 descr="m46m47_hetlage_f.jpg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1687436" y="457200"/>
            <a:ext cx="5769126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Howard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Astronomical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League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3918692" y="4828846"/>
            <a:ext cx="4384873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October 18th</a:t>
            </a:r>
            <a:r>
              <a:rPr lang="en-US" sz="3600" b="0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2018</a:t>
            </a:r>
          </a:p>
        </p:txBody>
      </p:sp>
      <p:pic>
        <p:nvPicPr>
          <p:cNvPr id="87" name="Shape 87" descr="HAL10Logo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513405"/>
            <a:ext cx="3344594" cy="334459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/>
          <p:nvPr/>
        </p:nvSpPr>
        <p:spPr>
          <a:xfrm>
            <a:off x="1957388" y="4529137"/>
            <a:ext cx="542925" cy="442912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1909763" y="4567237"/>
            <a:ext cx="81914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81" y="1714260"/>
            <a:ext cx="4572638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4892" y="-825041"/>
            <a:ext cx="5362834" cy="84133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6076" y="5700584"/>
            <a:ext cx="1416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 </a:t>
            </a:r>
            <a:r>
              <a:rPr lang="en-US" dirty="0" err="1"/>
              <a:t>Prokob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1111250"/>
            <a:ext cx="7531100" cy="463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1295" y="3031525"/>
            <a:ext cx="191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Jim Tomney</a:t>
            </a:r>
          </a:p>
        </p:txBody>
      </p:sp>
    </p:spTree>
    <p:extLst>
      <p:ext uri="{BB962C8B-B14F-4D97-AF65-F5344CB8AC3E}">
        <p14:creationId xmlns:p14="http://schemas.microsoft.com/office/powerpoint/2010/main" val="202470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84"/>
            <a:ext cx="9144000" cy="67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34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8" y="568411"/>
            <a:ext cx="9075220" cy="5700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708" y="238897"/>
            <a:ext cx="1318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David Illig</a:t>
            </a:r>
          </a:p>
        </p:txBody>
      </p:sp>
    </p:spTree>
    <p:extLst>
      <p:ext uri="{BB962C8B-B14F-4D97-AF65-F5344CB8AC3E}">
        <p14:creationId xmlns:p14="http://schemas.microsoft.com/office/powerpoint/2010/main" val="39391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2"/>
            <a:ext cx="9144000" cy="6837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3481" y="205945"/>
            <a:ext cx="1441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Gene Handler</a:t>
            </a:r>
          </a:p>
        </p:txBody>
      </p:sp>
    </p:spTree>
    <p:extLst>
      <p:ext uri="{BB962C8B-B14F-4D97-AF65-F5344CB8AC3E}">
        <p14:creationId xmlns:p14="http://schemas.microsoft.com/office/powerpoint/2010/main" val="619852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" y="0"/>
            <a:ext cx="90809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491" y="6271532"/>
            <a:ext cx="14631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13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B0F0"/>
              </a:buClr>
              <a:buSzPct val="25000"/>
              <a:buFont typeface="Times New Roman"/>
              <a:buNone/>
            </a:pPr>
            <a:r>
              <a:rPr lang="en-US" sz="4800" b="0" i="0" u="none" strike="noStrike" cap="non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You!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494270" y="1519195"/>
            <a:ext cx="8229600" cy="17320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250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 month’s meeting is on Thursday, </a:t>
            </a:r>
            <a:r>
              <a:rPr lang="en-US" dirty="0">
                <a:solidFill>
                  <a:srgbClr val="00FF00"/>
                </a:solidFill>
              </a:rPr>
              <a:t>November 15</a:t>
            </a:r>
            <a:r>
              <a:rPr lang="en-US" baseline="30000" dirty="0">
                <a:solidFill>
                  <a:srgbClr val="00FF00"/>
                </a:solidFill>
              </a:rPr>
              <a:t>th</a:t>
            </a:r>
            <a:r>
              <a:rPr lang="en-US" sz="4000" b="0" i="0" u="none" strike="noStrike" cap="none" dirty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2018 at 7 PM</a:t>
            </a:r>
          </a:p>
          <a:p>
            <a:pPr marL="0" marR="0" lvl="0" indent="0" algn="ctr" rtl="0">
              <a:spcBef>
                <a:spcPts val="800"/>
              </a:spcBef>
              <a:buClr>
                <a:srgbClr val="FFFF00"/>
              </a:buClr>
              <a:buSzPct val="25000"/>
              <a:buFont typeface="Arial"/>
              <a:buNone/>
            </a:pPr>
            <a:endParaRPr sz="4000" b="0" i="0" u="none" strike="noStrike" cap="none" dirty="0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508289" y="3196791"/>
            <a:ext cx="8172042" cy="32167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endParaRPr lang="en-US" sz="2000" dirty="0">
              <a:solidFill>
                <a:srgbClr val="FFFF00"/>
              </a:solidFill>
              <a:latin typeface="Times New Roman"/>
              <a:ea typeface="Calibri"/>
              <a:cs typeface="Times New Roman"/>
              <a:sym typeface="Times New Roman"/>
            </a:endParaRPr>
          </a:p>
          <a:p>
            <a:pPr lvl="0" algn="ctr">
              <a:spcBef>
                <a:spcPts val="800"/>
              </a:spcBef>
              <a:buClr>
                <a:srgbClr val="FFFF00"/>
              </a:buClr>
              <a:buSzPct val="25000"/>
            </a:pPr>
            <a:r>
              <a:rPr lang="fr-FR" sz="4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Dr. Albert Holm, </a:t>
            </a:r>
            <a:r>
              <a:rPr lang="fr-FR" sz="40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Retired</a:t>
            </a:r>
            <a:endParaRPr lang="fr-FR" sz="4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800"/>
              </a:spcBef>
              <a:buClr>
                <a:srgbClr val="FFFF00"/>
              </a:buClr>
              <a:buSzPct val="25000"/>
            </a:pPr>
            <a:endParaRPr lang="fr-FR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800"/>
              </a:spcBef>
              <a:buClr>
                <a:srgbClr val="FFFF00"/>
              </a:buClr>
              <a:buSzPct val="25000"/>
            </a:pPr>
            <a:r>
              <a:rPr lang="en-US" sz="4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Out of this World Astronomy</a:t>
            </a:r>
          </a:p>
          <a:p>
            <a:pPr lvl="0" algn="ctr">
              <a:spcBef>
                <a:spcPts val="800"/>
              </a:spcBef>
              <a:buClr>
                <a:srgbClr val="FFFF00"/>
              </a:buClr>
              <a:buSzPct val="25000"/>
            </a:pP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Orbital Astronomical Observatory A2</a:t>
            </a:r>
          </a:p>
        </p:txBody>
      </p:sp>
      <p:sp>
        <p:nvSpPr>
          <p:cNvPr id="163" name="Shape 163"/>
          <p:cNvSpPr/>
          <p:nvPr/>
        </p:nvSpPr>
        <p:spPr>
          <a:xfrm>
            <a:off x="8562975" y="5598317"/>
            <a:ext cx="247649" cy="1428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 descr="m46m47_hetlage_f.jpg"/>
          <p:cNvPicPr preferRelativeResize="0"/>
          <p:nvPr/>
        </p:nvPicPr>
        <p:blipFill rotWithShape="1">
          <a:blip r:embed="rId3">
            <a:alphaModFix/>
          </a:blip>
          <a:srcRect l="3514" r="4188"/>
          <a:stretch/>
        </p:blipFill>
        <p:spPr>
          <a:xfrm>
            <a:off x="0" y="4497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457200" y="2015685"/>
            <a:ext cx="8229600" cy="29684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25000"/>
              <a:buFont typeface="Times New Roman"/>
              <a:buNone/>
            </a:pPr>
            <a:r>
              <a:rPr lang="en-US" sz="7200" b="1" i="0" u="none" strike="noStrike" cap="none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9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2019 HAL Elections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1687"/>
            <a:ext cx="8229600" cy="4081038"/>
          </a:xfrm>
        </p:spPr>
        <p:txBody>
          <a:bodyPr/>
          <a:lstStyle/>
          <a:p>
            <a:pPr marL="25400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Coming up January 17, 2019</a:t>
            </a:r>
          </a:p>
          <a:p>
            <a:pPr marL="25400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400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Working to identify an Elections Chair</a:t>
            </a:r>
          </a:p>
          <a:p>
            <a:pPr marL="25400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400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interested parties are encouraged to run for any office</a:t>
            </a:r>
          </a:p>
        </p:txBody>
      </p:sp>
    </p:spTree>
    <p:extLst>
      <p:ext uri="{BB962C8B-B14F-4D97-AF65-F5344CB8AC3E}">
        <p14:creationId xmlns:p14="http://schemas.microsoft.com/office/powerpoint/2010/main" val="187865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9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Observatory Report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Director: Joel Goodman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198" y="1551064"/>
            <a:ext cx="8229600" cy="4081038"/>
          </a:xfrm>
        </p:spPr>
        <p:txBody>
          <a:bodyPr/>
          <a:lstStyle/>
          <a:p>
            <a:pPr marL="25400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Progress:</a:t>
            </a:r>
          </a:p>
          <a:p>
            <a:pPr marL="654050" lvl="1" indent="0">
              <a:buNone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HALO Policies and Procedures</a:t>
            </a:r>
          </a:p>
          <a:p>
            <a:pPr marL="654050" lvl="1" indent="0">
              <a:buNone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Pointing issue resolved</a:t>
            </a:r>
          </a:p>
          <a:p>
            <a:pPr marL="654050" lvl="1" indent="0">
              <a:buNone/>
            </a:pPr>
            <a:r>
              <a:rPr lang="en-US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Tpoint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precision alignment complete</a:t>
            </a:r>
          </a:p>
          <a:p>
            <a:pPr marL="25400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Present:</a:t>
            </a:r>
          </a:p>
          <a:p>
            <a:pPr marL="654050" lvl="1" indent="0">
              <a:buNone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Resolving residual dome/scope synch issues</a:t>
            </a:r>
          </a:p>
          <a:p>
            <a:pPr marL="654050" lvl="1" indent="0">
              <a:buNone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Updating training materials</a:t>
            </a:r>
          </a:p>
          <a:p>
            <a:pPr marL="654050" lvl="1" indent="0">
              <a:buNone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to convert existing CTO/As</a:t>
            </a:r>
          </a:p>
          <a:p>
            <a:pPr marL="654050" lvl="1" indent="0">
              <a:buNone/>
            </a:pP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to recruit aspiring new CTOs</a:t>
            </a:r>
          </a:p>
          <a:p>
            <a:pPr marL="25400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Plan: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4050" lvl="1" indent="0">
              <a:buNone/>
            </a:pPr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observatory available to members via a CTA/CTO training track</a:t>
            </a:r>
          </a:p>
        </p:txBody>
      </p:sp>
    </p:spTree>
    <p:extLst>
      <p:ext uri="{BB962C8B-B14F-4D97-AF65-F5344CB8AC3E}">
        <p14:creationId xmlns:p14="http://schemas.microsoft.com/office/powerpoint/2010/main" val="758216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75" y="18777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Upcoming Events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54274" y="1649907"/>
            <a:ext cx="8460211" cy="4242934"/>
          </a:xfrm>
        </p:spPr>
        <p:txBody>
          <a:bodyPr/>
          <a:lstStyle/>
          <a:p>
            <a:pPr marL="254000" indent="0" algn="ctr">
              <a:buNone/>
            </a:pPr>
            <a:r>
              <a:rPr lang="en-US" sz="2800" dirty="0">
                <a:solidFill>
                  <a:srgbClr val="00B0F0"/>
                </a:solidFill>
              </a:rPr>
              <a:t>HAL Events – Alpha Ridge Park</a:t>
            </a:r>
          </a:p>
          <a:p>
            <a:pPr marL="254000" indent="0" algn="ctr">
              <a:buNone/>
            </a:pPr>
            <a:r>
              <a:rPr lang="en-US" sz="2800" dirty="0"/>
              <a:t>October 20</a:t>
            </a:r>
            <a:r>
              <a:rPr lang="en-US" sz="2800" baseline="30000" dirty="0"/>
              <a:t>th</a:t>
            </a:r>
            <a:r>
              <a:rPr lang="en-US" sz="2800" dirty="0"/>
              <a:t> at 6:00 – Public Star Party</a:t>
            </a:r>
          </a:p>
          <a:p>
            <a:pPr marL="254000" indent="0" algn="ctr">
              <a:buNone/>
            </a:pPr>
            <a:r>
              <a:rPr lang="en-US" sz="2800" dirty="0"/>
              <a:t>November 3</a:t>
            </a:r>
            <a:r>
              <a:rPr lang="en-US" sz="2800" baseline="30000" dirty="0"/>
              <a:t>rd</a:t>
            </a:r>
            <a:r>
              <a:rPr lang="en-US" sz="2800" dirty="0"/>
              <a:t> at 6:00 – Members Star Party</a:t>
            </a:r>
          </a:p>
          <a:p>
            <a:pPr marL="254000" indent="0" algn="ctr">
              <a:buNone/>
            </a:pPr>
            <a:r>
              <a:rPr lang="en-US" sz="2800" dirty="0"/>
              <a:t>November 10</a:t>
            </a:r>
            <a:r>
              <a:rPr lang="en-US" sz="2800" baseline="30000" dirty="0"/>
              <a:t>th</a:t>
            </a:r>
            <a:r>
              <a:rPr lang="en-US" sz="2800" dirty="0"/>
              <a:t> at 4:45 – Public Star Party</a:t>
            </a:r>
          </a:p>
          <a:p>
            <a:pPr marL="254000" indent="0" algn="ctr">
              <a:buNone/>
            </a:pPr>
            <a:endParaRPr lang="en-US" sz="1800" dirty="0"/>
          </a:p>
          <a:p>
            <a:pPr marL="254000" indent="0" algn="ctr">
              <a:buNone/>
            </a:pPr>
            <a:endParaRPr lang="en-US" sz="1800" dirty="0"/>
          </a:p>
          <a:p>
            <a:pPr marL="254000" indent="0" algn="ctr">
              <a:buNone/>
            </a:pPr>
            <a:r>
              <a:rPr lang="en-US" sz="2800" dirty="0">
                <a:solidFill>
                  <a:srgbClr val="00B0F0"/>
                </a:solidFill>
              </a:rPr>
              <a:t>Other Events</a:t>
            </a:r>
          </a:p>
          <a:p>
            <a:pPr marL="254000" indent="0" algn="ctr">
              <a:buNone/>
            </a:pPr>
            <a:r>
              <a:rPr lang="en-US" sz="2800" dirty="0"/>
              <a:t>November 3</a:t>
            </a:r>
            <a:r>
              <a:rPr lang="en-US" sz="2800" baseline="30000" dirty="0"/>
              <a:t>rd</a:t>
            </a:r>
            <a:r>
              <a:rPr lang="en-US" sz="2800" dirty="0"/>
              <a:t>-4</a:t>
            </a:r>
            <a:r>
              <a:rPr lang="en-US" sz="2800" baseline="30000" dirty="0"/>
              <a:t>th</a:t>
            </a:r>
            <a:r>
              <a:rPr lang="en-US" sz="2800" dirty="0"/>
              <a:t> – Daylight Savings Time Ends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73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94270" y="455386"/>
            <a:ext cx="8229600" cy="568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b="1" i="0" u="none" strike="noStrike" cap="none" dirty="0">
                <a:solidFill>
                  <a:srgbClr val="00B0F0"/>
                </a:solidFill>
                <a:sym typeface="Times New Roman"/>
              </a:rPr>
              <a:t>This Evening’s Speaker</a:t>
            </a:r>
            <a:endParaRPr lang="en-US" sz="3600" b="1" i="0" u="none" strike="noStrike" cap="none" dirty="0">
              <a:solidFill>
                <a:srgbClr val="00B0F0"/>
              </a:solidFill>
              <a:sym typeface="Times New Roman"/>
            </a:endParaRPr>
          </a:p>
          <a:p>
            <a:pPr marL="0" lvl="0" indent="0" algn="ctr">
              <a:spcBef>
                <a:spcPts val="1200"/>
              </a:spcBef>
              <a:buSzPct val="25000"/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lvl="0" indent="0" algn="ctr">
              <a:spcBef>
                <a:spcPts val="1200"/>
              </a:spcBef>
              <a:buSzPct val="25000"/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lvl="0" indent="0" algn="ctr">
              <a:spcBef>
                <a:spcPts val="1200"/>
              </a:spcBef>
              <a:buSzPct val="25000"/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lvl="0" indent="0" algn="ctr">
              <a:spcBef>
                <a:spcPts val="1200"/>
              </a:spcBef>
              <a:buSzPct val="25000"/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lvl="0" indent="0" algn="ctr">
              <a:spcBef>
                <a:spcPts val="1200"/>
              </a:spcBef>
              <a:buSzPct val="25000"/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lvl="0" indent="0" algn="ctr">
              <a:spcBef>
                <a:spcPts val="1200"/>
              </a:spcBef>
              <a:buSzPct val="25000"/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lvl="0" algn="ctr">
              <a:buSzPct val="25000"/>
            </a:pP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My 73 Years in Astronomy</a:t>
            </a:r>
            <a:endParaRPr lang="en-US" dirty="0"/>
          </a:p>
          <a:p>
            <a:pPr marL="0" lvl="0" indent="0" algn="ctr">
              <a:spcBef>
                <a:spcPts val="1200"/>
              </a:spcBef>
              <a:buSzPct val="25000"/>
              <a:buNone/>
            </a:pPr>
            <a:endParaRPr lang="en-US" sz="3600" dirty="0"/>
          </a:p>
          <a:p>
            <a:pPr marL="0" lvl="0" indent="0" algn="ctr">
              <a:spcBef>
                <a:spcPts val="1200"/>
              </a:spcBef>
              <a:buSzPct val="25000"/>
              <a:buNone/>
            </a:pPr>
            <a:endParaRPr lang="en-US" sz="3200" b="0" i="0" u="none" strike="noStrike" cap="none" dirty="0">
              <a:solidFill>
                <a:srgbClr val="FFFF00"/>
              </a:solidFill>
              <a:sym typeface="Times New Roman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562975" y="5598317"/>
            <a:ext cx="247649" cy="1428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296" y="1705897"/>
            <a:ext cx="5679141" cy="3446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1237"/>
            <a:ext cx="8229600" cy="1143000"/>
          </a:xfrm>
        </p:spPr>
        <p:txBody>
          <a:bodyPr/>
          <a:lstStyle/>
          <a:p>
            <a:r>
              <a:rPr lang="en-US"/>
              <a:t>Member </a:t>
            </a:r>
            <a:br>
              <a:rPr lang="en-US"/>
            </a:br>
            <a:r>
              <a:rPr lang="en-US"/>
              <a:t>Astrophotos and Sketches</a:t>
            </a:r>
          </a:p>
        </p:txBody>
      </p:sp>
    </p:spTree>
    <p:extLst>
      <p:ext uri="{BB962C8B-B14F-4D97-AF65-F5344CB8AC3E}">
        <p14:creationId xmlns:p14="http://schemas.microsoft.com/office/powerpoint/2010/main" val="2634235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2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6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110574</TotalTime>
  <Words>185</Words>
  <Application>Microsoft Office PowerPoint</Application>
  <PresentationFormat>On-screen Show (4:3)</PresentationFormat>
  <Paragraphs>60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Arial Black</vt:lpstr>
      <vt:lpstr>Arial</vt:lpstr>
      <vt:lpstr>Tahoma</vt:lpstr>
      <vt:lpstr>Times New Roman</vt:lpstr>
      <vt:lpstr>Office Theme</vt:lpstr>
      <vt:lpstr>PowerPoint Presentation</vt:lpstr>
      <vt:lpstr>PowerPoint Presentation</vt:lpstr>
      <vt:lpstr>2019 HAL Elections</vt:lpstr>
      <vt:lpstr>Observatory Report Director: Joel Goodman</vt:lpstr>
      <vt:lpstr>Upcoming Events</vt:lpstr>
      <vt:lpstr>PowerPoint Presentation</vt:lpstr>
      <vt:lpstr>Member  Astrophotos and Sketches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Johnson</dc:creator>
  <cp:lastModifiedBy>Charles Rimpo</cp:lastModifiedBy>
  <cp:revision>217</cp:revision>
  <dcterms:modified xsi:type="dcterms:W3CDTF">2018-10-19T14:42:56Z</dcterms:modified>
</cp:coreProperties>
</file>